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7"/>
  </p:notesMasterIdLst>
  <p:sldIdLst>
    <p:sldId id="13046" r:id="rId5"/>
    <p:sldId id="13108" r:id="rId6"/>
    <p:sldId id="13109" r:id="rId7"/>
    <p:sldId id="13110" r:id="rId8"/>
    <p:sldId id="13111" r:id="rId9"/>
    <p:sldId id="13112" r:id="rId10"/>
    <p:sldId id="13132" r:id="rId11"/>
    <p:sldId id="13113" r:id="rId12"/>
    <p:sldId id="13131" r:id="rId13"/>
    <p:sldId id="13129" r:id="rId14"/>
    <p:sldId id="13114" r:id="rId15"/>
    <p:sldId id="13130" r:id="rId16"/>
    <p:sldId id="13124" r:id="rId17"/>
    <p:sldId id="13125" r:id="rId18"/>
    <p:sldId id="13117" r:id="rId19"/>
    <p:sldId id="13128" r:id="rId20"/>
    <p:sldId id="13133" r:id="rId21"/>
    <p:sldId id="13127" r:id="rId22"/>
    <p:sldId id="13120" r:id="rId23"/>
    <p:sldId id="13123" r:id="rId24"/>
    <p:sldId id="13121" r:id="rId25"/>
    <p:sldId id="13122" r:id="rId26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6"/>
            <p14:sldId id="13108"/>
            <p14:sldId id="13109"/>
            <p14:sldId id="13110"/>
            <p14:sldId id="13111"/>
            <p14:sldId id="13112"/>
            <p14:sldId id="13132"/>
            <p14:sldId id="13113"/>
            <p14:sldId id="13131"/>
            <p14:sldId id="13129"/>
            <p14:sldId id="13114"/>
            <p14:sldId id="13130"/>
            <p14:sldId id="13124"/>
            <p14:sldId id="13125"/>
            <p14:sldId id="13117"/>
            <p14:sldId id="13128"/>
            <p14:sldId id="13133"/>
            <p14:sldId id="13127"/>
            <p14:sldId id="13120"/>
            <p14:sldId id="13123"/>
            <p14:sldId id="13121"/>
            <p14:sldId id="131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448C"/>
    <a:srgbClr val="E63232"/>
    <a:srgbClr val="48773E"/>
    <a:srgbClr val="00AAC8"/>
    <a:srgbClr val="F2F2F2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8" autoAdjust="0"/>
  </p:normalViewPr>
  <p:slideViewPr>
    <p:cSldViewPr snapToGrid="0">
      <p:cViewPr varScale="1">
        <p:scale>
          <a:sx n="79" d="100"/>
          <a:sy n="79" d="100"/>
        </p:scale>
        <p:origin x="19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12-11-2022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497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069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3068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777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872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0443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47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083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15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28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853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8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482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343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077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6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58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59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86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729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9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CA6551B0-F4EE-4660-8162-FD260B356FF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76" name="Picture Placeholder 2">
            <a:extLst>
              <a:ext uri="{FF2B5EF4-FFF2-40B4-BE49-F238E27FC236}">
                <a16:creationId xmlns:a16="http://schemas.microsoft.com/office/drawing/2014/main" id="{B9468930-CD99-4B46-9FD8-27B123401F9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02" name="Picture Placeholder 2">
            <a:extLst>
              <a:ext uri="{FF2B5EF4-FFF2-40B4-BE49-F238E27FC236}">
                <a16:creationId xmlns:a16="http://schemas.microsoft.com/office/drawing/2014/main" id="{4590FD1D-1C95-4019-A09A-9AC6C69972E8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Picture Placeholder 2">
            <a:extLst>
              <a:ext uri="{FF2B5EF4-FFF2-40B4-BE49-F238E27FC236}">
                <a16:creationId xmlns:a16="http://schemas.microsoft.com/office/drawing/2014/main" id="{1015732E-171E-4D82-8C11-0429441C95E9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71" name="Picture Placeholder 2">
            <a:extLst>
              <a:ext uri="{FF2B5EF4-FFF2-40B4-BE49-F238E27FC236}">
                <a16:creationId xmlns:a16="http://schemas.microsoft.com/office/drawing/2014/main" id="{94A6FF1B-9D5F-4169-88AD-86E77EFF27B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Video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AECE9EE5-FF7E-41CF-930A-4CE497A6FE96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B8DC57F7-EDAC-4668-9237-C09D965AB43C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4353FC6-1086-4498-949D-479F9962018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en-GB" dirty="0"/>
              <a:t>Click </a:t>
            </a:r>
            <a:br>
              <a:rPr lang="en-GB" dirty="0"/>
            </a:br>
            <a:r>
              <a:rPr lang="en-GB" dirty="0"/>
              <a:t>to edit</a:t>
            </a:r>
          </a:p>
          <a:p>
            <a:pPr lvl="1"/>
            <a:r>
              <a:rPr lang="en-GB" dirty="0"/>
              <a:t>Subtitle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958851" y="339099"/>
            <a:ext cx="2176049" cy="421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019B0305-7C83-4F76-AE5E-144CC9B7904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1E63940-07DC-4DFA-9B8F-0415370CDA92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AC93CFE8-4DCC-48E8-A3AA-F2B0D2FBD7AE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4885E643-3850-429B-A565-F842F7538D3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AB5AD10-CF6A-442C-822A-D10D86DBFC7D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CD09075C-27A3-4B92-9C1C-CA08F837574A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0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dirty="0"/>
              <a:t>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MSIPCMContentMarking" descr="{&quot;HashCode&quot;:448150054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E64BA21-01F0-7897-CA45-0DF257D7C4D3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pexels.com/nl-nl/foto/twee-vrouwen-kijken-en-wijzen-op-macbook-laptop-1569076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templates/deploy-cl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learn.microsoft.com/en-us/azure/azure-resource-manager/templates/deploy-powershe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templates/template-func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azurermtools.azurerm-vscode-too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7798" b="7798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</a:rPr>
              <a:t>Foto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lusJakartaSans"/>
              </a:rPr>
              <a:t> door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  <a:hlinkClick r:id="rId4"/>
              </a:rPr>
              <a:t>mentatdgt</a:t>
            </a:r>
            <a:endParaRPr lang="en-US" sz="1600" dirty="0"/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3" y="3900424"/>
            <a:ext cx="5159331" cy="2290445"/>
          </a:xfrm>
        </p:spPr>
        <p:txBody>
          <a:bodyPr/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ARM Templates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en-GB" dirty="0"/>
              <a:t>Frederique Retsema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en-GB" dirty="0"/>
              <a:t>Title slide</a:t>
            </a: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50739F84-0852-187E-B8DE-7FDBEBED6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79" y="259954"/>
            <a:ext cx="1453479" cy="664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A88B0-F407-4C97-F012-620F6B38164F}"/>
              </a:ext>
            </a:extLst>
          </p:cNvPr>
          <p:cNvSpPr txBox="1"/>
          <p:nvPr/>
        </p:nvSpPr>
        <p:spPr>
          <a:xfrm>
            <a:off x="3062375" y="5887951"/>
            <a:ext cx="504076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Download de repo: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300" dirty="0">
                <a:solidFill>
                  <a:srgbClr val="000000"/>
                </a:solidFill>
              </a:rPr>
              <a:t>git clone </a:t>
            </a:r>
            <a:r>
              <a:rPr lang="en-US" sz="1300" b="1" dirty="0">
                <a:solidFill>
                  <a:srgbClr val="E63232"/>
                </a:solidFill>
              </a:rPr>
              <a:t>https://github.com/FrederiqueRetsema/workshops2023</a:t>
            </a:r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291640"/>
            <a:ext cx="10577580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deployment</a:t>
            </a:r>
          </a:p>
          <a:p>
            <a:r>
              <a:rPr lang="en-US" dirty="0"/>
              <a:t>Via de GUI: </a:t>
            </a:r>
            <a:r>
              <a:rPr lang="en-US" dirty="0" err="1"/>
              <a:t>zoek</a:t>
            </a:r>
            <a:r>
              <a:rPr lang="en-US" dirty="0"/>
              <a:t> op “Deploy”, </a:t>
            </a:r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“Deploy a custom template”</a:t>
            </a:r>
          </a:p>
          <a:p>
            <a:r>
              <a:rPr lang="en-US" dirty="0"/>
              <a:t>Via </a:t>
            </a:r>
            <a:r>
              <a:rPr lang="en-US" dirty="0" err="1"/>
              <a:t>een</a:t>
            </a:r>
            <a:r>
              <a:rPr lang="en-US" dirty="0"/>
              <a:t> AZ commando (via je laptop of de </a:t>
            </a:r>
            <a:r>
              <a:rPr lang="en-US" dirty="0" err="1"/>
              <a:t>CloudShell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 login					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niet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nodig</a:t>
            </a:r>
            <a:r>
              <a:rPr lang="en-US" dirty="0">
                <a:sym typeface="Wingdings" panose="05000000000000000000" pitchFamily="2" charset="2"/>
              </a:rPr>
              <a:t> in de </a:t>
            </a:r>
            <a:r>
              <a:rPr lang="en-US" dirty="0" err="1">
                <a:sym typeface="Wingdings" panose="05000000000000000000" pitchFamily="2" charset="2"/>
              </a:rPr>
              <a:t>CloudShell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/>
              </a:rPr>
              <a:t>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 group create --name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wordpress-frederique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--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 "West Europe"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az deployment group create --resource-group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wordpress-frederique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--template-file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wordpress-frederique.json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--parameters @wordpress-frederique.parameters.json</a:t>
            </a:r>
          </a:p>
          <a:p>
            <a:r>
              <a:rPr lang="en-US" dirty="0"/>
              <a:t>Via </a:t>
            </a:r>
            <a:r>
              <a:rPr lang="en-US" dirty="0" err="1"/>
              <a:t>een</a:t>
            </a:r>
            <a:r>
              <a:rPr lang="en-US" dirty="0"/>
              <a:t> PowerShell commando (via je laptop of in de </a:t>
            </a:r>
            <a:r>
              <a:rPr lang="en-US" dirty="0" err="1"/>
              <a:t>CloudShell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Connect-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AzAccount</a:t>
            </a:r>
            <a:r>
              <a:rPr lang="en-US" dirty="0"/>
              <a:t>			           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 </a:t>
            </a:r>
            <a:r>
              <a:rPr lang="en-US" dirty="0" err="1">
                <a:sym typeface="Wingdings" panose="05000000000000000000" pitchFamily="2" charset="2"/>
              </a:rPr>
              <a:t>niet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nodig</a:t>
            </a:r>
            <a:r>
              <a:rPr lang="en-US" dirty="0">
                <a:sym typeface="Wingdings" panose="05000000000000000000" pitchFamily="2" charset="2"/>
              </a:rPr>
              <a:t> in de </a:t>
            </a:r>
            <a:r>
              <a:rPr lang="en-US" dirty="0" err="1">
                <a:sym typeface="Wingdings" panose="05000000000000000000" pitchFamily="2" charset="2"/>
              </a:rPr>
              <a:t>CloudShell</a:t>
            </a:r>
            <a:endParaRPr lang="en-US" dirty="0"/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C448C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New-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wordpress-frederique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–Location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"West Europe"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New-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AzResourceGroupDeployment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ResourceGroupName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wordpress-frederique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TemplateFile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wordpress-frederique.json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C448C"/>
              </a:buClr>
              <a:buSzPct val="80000"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-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TemplateParameterFile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wordpress-frederique.parameters.json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1463" marR="0" lvl="0" indent="-271463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C448C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Links: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C448C"/>
              </a:buClr>
              <a:buSzPct val="800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Azure CLI: </a:t>
            </a:r>
            <a:r>
              <a:rPr lang="en-US" dirty="0">
                <a:solidFill>
                  <a:srgbClr val="000000"/>
                </a:solidFill>
                <a:latin typeface="Arial"/>
                <a:hlinkClick r:id="rId3"/>
              </a:rPr>
              <a:t>https://learn.microsoft.com/en-us/azure/azure-resource-manager/templates/deploy-cli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C448C"/>
              </a:buClr>
              <a:buSzPct val="800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PowerShell: </a:t>
            </a:r>
            <a:r>
              <a:rPr lang="en-US" dirty="0">
                <a:solidFill>
                  <a:srgbClr val="000000"/>
                </a:solidFill>
                <a:latin typeface="Arial"/>
                <a:hlinkClick r:id="rId4"/>
              </a:rPr>
              <a:t>https://learn.microsoft.com/en-us/azure/azure-resource-manager/templates/deploy-powershell</a:t>
            </a:r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Functions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</a:rPr>
              <a:t>De </a:t>
            </a:r>
            <a:r>
              <a:rPr lang="en-US" b="0" dirty="0" err="1">
                <a:effectLst/>
              </a:rPr>
              <a:t>belangrijkste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functies</a:t>
            </a:r>
            <a:r>
              <a:rPr lang="en-US" b="0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('a', 'b')               </a:t>
            </a:r>
            <a:r>
              <a:rPr lang="en-US" dirty="0">
                <a:solidFill>
                  <a:srgbClr val="000000"/>
                </a:solidFill>
              </a:rPr>
              <a:t>-&gt; </a:t>
            </a:r>
            <a:r>
              <a:rPr lang="en-US" dirty="0" err="1">
                <a:solidFill>
                  <a:srgbClr val="000000"/>
                </a:solidFill>
              </a:rPr>
              <a:t>Resultaat</a:t>
            </a:r>
            <a:r>
              <a:rPr lang="en-US" dirty="0">
                <a:solidFill>
                  <a:srgbClr val="000000"/>
                </a:solidFill>
              </a:rPr>
              <a:t>: “ab”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parameters('Name’)        </a:t>
            </a:r>
            <a:r>
              <a:rPr lang="en-US" dirty="0"/>
              <a:t>          -&gt; </a:t>
            </a:r>
            <a:r>
              <a:rPr lang="en-US" dirty="0" err="1"/>
              <a:t>Resultaat</a:t>
            </a:r>
            <a:r>
              <a:rPr lang="en-US" dirty="0"/>
              <a:t>: </a:t>
            </a:r>
            <a:r>
              <a:rPr lang="en-US" dirty="0" err="1"/>
              <a:t>bijvoorbeeld</a:t>
            </a:r>
            <a:r>
              <a:rPr lang="en-US" dirty="0"/>
              <a:t> ‘</a:t>
            </a:r>
            <a:r>
              <a:rPr lang="en-US" dirty="0" err="1"/>
              <a:t>frederique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op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combineren</a:t>
            </a:r>
            <a:r>
              <a:rPr lang="en-US" dirty="0"/>
              <a:t> van </a:t>
            </a:r>
            <a:r>
              <a:rPr lang="en-US" dirty="0" err="1"/>
              <a:t>functies</a:t>
            </a:r>
            <a:r>
              <a:rPr lang="en-US" dirty="0"/>
              <a:t>,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combinatie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met </a:t>
            </a:r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: de “brackets” </a:t>
            </a:r>
            <a:r>
              <a:rPr lang="en-US" dirty="0" err="1"/>
              <a:t>zitten</a:t>
            </a:r>
            <a:r>
              <a:rPr lang="en-US" dirty="0"/>
              <a:t> (</a:t>
            </a:r>
            <a:r>
              <a:rPr lang="en-US" dirty="0" err="1"/>
              <a:t>alleen</a:t>
            </a:r>
            <a:r>
              <a:rPr lang="en-US" dirty="0"/>
              <a:t>)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buitenkant</a:t>
            </a:r>
            <a:r>
              <a:rPr lang="en-US" dirty="0"/>
              <a:t>.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brackets </a:t>
            </a:r>
            <a:r>
              <a:rPr lang="en-US" dirty="0" err="1"/>
              <a:t>rond</a:t>
            </a:r>
            <a:r>
              <a:rPr lang="en-US" dirty="0"/>
              <a:t> parameters: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"name": "[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wordpress-vnet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-', parameters('Name'))]",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  <a:hlinkClick r:id="rId3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hlinkClick r:id="rId3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  <a:hlinkClick r:id="rId3"/>
            </a:endParaRPr>
          </a:p>
          <a:p>
            <a:pPr marL="0" indent="0">
              <a:buNone/>
            </a:pPr>
            <a:r>
              <a:rPr lang="en-US" sz="1600" b="0" dirty="0">
                <a:effectLst/>
                <a:latin typeface="Consolas" panose="020B0609020204030204" pitchFamily="49" charset="0"/>
                <a:hlinkClick r:id="rId3"/>
              </a:rPr>
              <a:t>https://learn.microsoft.com/en-us/azure/azure-resource-manager/templates/template-functions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Resources in </a:t>
            </a:r>
            <a:r>
              <a:rPr lang="en-GB" dirty="0" err="1"/>
              <a:t>andere</a:t>
            </a:r>
            <a:r>
              <a:rPr lang="en-GB" dirty="0"/>
              <a:t> resources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 err="1">
                <a:effectLst/>
              </a:rPr>
              <a:t>Soms</a:t>
            </a:r>
            <a:r>
              <a:rPr lang="en-US" b="0" dirty="0">
                <a:effectLst/>
              </a:rPr>
              <a:t> zit </a:t>
            </a:r>
            <a:r>
              <a:rPr lang="en-US" b="0" dirty="0" err="1">
                <a:effectLst/>
              </a:rPr>
              <a:t>een</a:t>
            </a:r>
            <a:r>
              <a:rPr lang="en-US" b="0" dirty="0">
                <a:effectLst/>
              </a:rPr>
              <a:t> resource in </a:t>
            </a:r>
            <a:r>
              <a:rPr lang="en-US" b="0" dirty="0" err="1">
                <a:effectLst/>
              </a:rPr>
              <a:t>een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andere</a:t>
            </a:r>
            <a:r>
              <a:rPr lang="en-US" b="0" dirty="0">
                <a:effectLst/>
              </a:rPr>
              <a:t> resource. </a:t>
            </a:r>
            <a:r>
              <a:rPr lang="en-US" b="0" dirty="0" err="1">
                <a:effectLst/>
              </a:rPr>
              <a:t>Bijvoorbeeld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een</a:t>
            </a:r>
            <a:r>
              <a:rPr lang="en-US" b="0" dirty="0">
                <a:effectLst/>
              </a:rPr>
              <a:t> Subnet in </a:t>
            </a:r>
            <a:r>
              <a:rPr lang="en-US" b="0" dirty="0" err="1">
                <a:effectLst/>
              </a:rPr>
              <a:t>een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Vnet</a:t>
            </a:r>
            <a:r>
              <a:rPr lang="en-US" b="0" dirty="0">
                <a:effectLst/>
              </a:rPr>
              <a:t>:</a:t>
            </a:r>
          </a:p>
          <a:p>
            <a:r>
              <a:rPr lang="en-US" dirty="0"/>
              <a:t>De resources </a:t>
            </a:r>
            <a:r>
              <a:rPr lang="en-US" dirty="0" err="1"/>
              <a:t>zitten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de JSON op </a:t>
            </a:r>
            <a:r>
              <a:rPr lang="en-US" dirty="0" err="1"/>
              <a:t>hetzelfde</a:t>
            </a:r>
            <a:r>
              <a:rPr lang="en-US" dirty="0"/>
              <a:t> level</a:t>
            </a:r>
          </a:p>
          <a:p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type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resource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resource zit</a:t>
            </a:r>
          </a:p>
          <a:p>
            <a:r>
              <a:rPr lang="en-US" dirty="0"/>
              <a:t>Je bent </a:t>
            </a:r>
            <a:r>
              <a:rPr lang="en-US" dirty="0" err="1"/>
              <a:t>verplicht</a:t>
            </a:r>
            <a:r>
              <a:rPr lang="en-US" dirty="0"/>
              <a:t> om in de naam </a:t>
            </a:r>
            <a:r>
              <a:rPr lang="en-US" dirty="0" err="1"/>
              <a:t>beide</a:t>
            </a:r>
            <a:r>
              <a:rPr lang="en-US" dirty="0"/>
              <a:t> resources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"resources": [{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    "type": "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Microsoft.Network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virtualNetworks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    "name": “</a:t>
            </a:r>
            <a:r>
              <a:rPr lang="en-US" sz="11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frederique-vnet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            ...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},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  "type": "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Microsoft.Network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virtualNetworks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/subnets",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  "name": “</a:t>
            </a:r>
            <a:r>
              <a:rPr lang="en-US" sz="11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frederique-vnet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frederique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-subnet",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          ...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  },</a:t>
            </a:r>
            <a:r>
              <a:rPr lang="en-US" sz="1100" dirty="0">
                <a:latin typeface="Consolas" panose="020B0609020204030204" pitchFamily="49" charset="0"/>
              </a:rPr>
              <a:t>          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Depends on: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dirty="0"/>
              <a:t>Vaak </a:t>
            </a:r>
            <a:r>
              <a:rPr lang="en-US" dirty="0" err="1"/>
              <a:t>heeft</a:t>
            </a:r>
            <a:r>
              <a:rPr lang="en-US" dirty="0"/>
              <a:t> Azure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door </a:t>
            </a:r>
            <a:r>
              <a:rPr lang="en-US" dirty="0" err="1"/>
              <a:t>welke</a:t>
            </a:r>
            <a:r>
              <a:rPr lang="en-US" dirty="0"/>
              <a:t> resources </a:t>
            </a:r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. Toch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soms</a:t>
            </a:r>
            <a:r>
              <a:rPr lang="en-US" dirty="0"/>
              <a:t> </a:t>
            </a:r>
            <a:r>
              <a:rPr lang="en-US" dirty="0" err="1"/>
              <a:t>fout</a:t>
            </a:r>
            <a:r>
              <a:rPr lang="en-US" dirty="0"/>
              <a:t>, dan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handmatig</a:t>
            </a:r>
            <a:r>
              <a:rPr lang="en-US" dirty="0"/>
              <a:t> de </a:t>
            </a:r>
            <a:r>
              <a:rPr lang="en-US" dirty="0" err="1"/>
              <a:t>afhankelijkheden</a:t>
            </a:r>
            <a:r>
              <a:rPr lang="en-US" dirty="0"/>
              <a:t> </a:t>
            </a:r>
            <a:r>
              <a:rPr lang="en-US" dirty="0" err="1"/>
              <a:t>aangeven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   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"type":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/subnets",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"2022-05-01",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"name": “</a:t>
            </a:r>
            <a:r>
              <a:rPr lang="en-US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frederique-vnet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frederique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-subnet",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     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dependsOn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          “</a:t>
            </a:r>
            <a:r>
              <a:rPr lang="en-US" sz="14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frederique-vnet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pPr marL="0" indent="0">
              <a:buNone/>
            </a:pPr>
            <a:endParaRPr lang="en-US" sz="1200" dirty="0">
              <a:effectLst/>
            </a:endParaRPr>
          </a:p>
          <a:p>
            <a:pPr marL="0" indent="0">
              <a:buNone/>
            </a:pPr>
            <a:r>
              <a:rPr lang="en-US" dirty="0" err="1"/>
              <a:t>Probeer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b="1" dirty="0"/>
              <a:t>zo </a:t>
            </a:r>
            <a:r>
              <a:rPr lang="en-US" b="1" dirty="0" err="1"/>
              <a:t>weinig</a:t>
            </a:r>
            <a:r>
              <a:rPr lang="en-US" b="1" dirty="0"/>
              <a:t> </a:t>
            </a:r>
            <a:r>
              <a:rPr lang="en-US" b="1" dirty="0" err="1"/>
              <a:t>mogelijk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 hoe </a:t>
            </a:r>
            <a:r>
              <a:rPr lang="en-US" dirty="0" err="1"/>
              <a:t>meer</a:t>
            </a:r>
            <a:r>
              <a:rPr lang="en-US" dirty="0"/>
              <a:t> Azure parallel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uitvoeren</a:t>
            </a:r>
            <a:r>
              <a:rPr lang="en-US" dirty="0"/>
              <a:t>, hoe </a:t>
            </a:r>
            <a:r>
              <a:rPr lang="en-US" dirty="0" err="1"/>
              <a:t>sneller</a:t>
            </a:r>
            <a:r>
              <a:rPr lang="en-US" dirty="0"/>
              <a:t> de deployment </a:t>
            </a:r>
            <a:r>
              <a:rPr lang="en-US" dirty="0" err="1"/>
              <a:t>gaat</a:t>
            </a:r>
            <a:r>
              <a:rPr lang="en-US" dirty="0"/>
              <a:t>. De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best </a:t>
            </a:r>
            <a:r>
              <a:rPr lang="en-US" dirty="0" err="1"/>
              <a:t>lelijk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Test,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klaar</a:t>
            </a:r>
            <a:r>
              <a:rPr lang="en-US" dirty="0"/>
              <a:t> bent, of de </a:t>
            </a:r>
            <a:r>
              <a:rPr lang="en-US" dirty="0" err="1"/>
              <a:t>afhankelijkheden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 door de resource group </a:t>
            </a:r>
            <a:r>
              <a:rPr lang="en-US" dirty="0" err="1"/>
              <a:t>leeg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template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opnieuw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rollen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sz="1200" dirty="0">
              <a:effectLst/>
            </a:endParaRP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Visual studio code extensions:</a:t>
            </a:r>
            <a:br>
              <a:rPr lang="en-GB" dirty="0"/>
            </a:br>
            <a:endParaRPr lang="en-GB" dirty="0"/>
          </a:p>
          <a:p>
            <a:r>
              <a:rPr lang="en-US" b="1" dirty="0"/>
              <a:t>Azure Resource Manager (ARM) Tools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Helpt</a:t>
            </a:r>
            <a:r>
              <a:rPr lang="en-US" dirty="0"/>
              <a:t> je met </a:t>
            </a:r>
            <a:r>
              <a:rPr lang="en-US" dirty="0" err="1"/>
              <a:t>geldige</a:t>
            </a:r>
            <a:r>
              <a:rPr lang="en-US" dirty="0"/>
              <a:t>/</a:t>
            </a:r>
            <a:r>
              <a:rPr lang="en-US" dirty="0" err="1"/>
              <a:t>niet-geldige</a:t>
            </a:r>
            <a:r>
              <a:rPr lang="en-US" dirty="0"/>
              <a:t>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https://marketplace.visualstudio.com/items?itemName=msazurermtools.azurerm-vscode-tools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Visual studio code extensions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Tips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de handout </a:t>
            </a:r>
            <a:r>
              <a:rPr lang="en-US" sz="1300" dirty="0" err="1"/>
              <a:t>alleen</a:t>
            </a:r>
            <a:r>
              <a:rPr lang="en-US" sz="1300" dirty="0"/>
              <a:t> om het diagram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bekijken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ga </a:t>
            </a:r>
            <a:r>
              <a:rPr lang="en-US" sz="1300" dirty="0" err="1"/>
              <a:t>eerst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nadenken</a:t>
            </a:r>
            <a:r>
              <a:rPr lang="en-US" sz="1300" dirty="0"/>
              <a:t> </a:t>
            </a:r>
            <a:r>
              <a:rPr lang="en-US" sz="1300" dirty="0" err="1"/>
              <a:t>waarom</a:t>
            </a:r>
            <a:r>
              <a:rPr lang="en-US" sz="1300" dirty="0"/>
              <a:t> </a:t>
            </a:r>
            <a:r>
              <a:rPr lang="en-US" sz="1300" dirty="0" err="1"/>
              <a:t>iets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werkt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lees de “hints” in de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probeer</a:t>
            </a:r>
            <a:r>
              <a:rPr lang="en-US" sz="1300" dirty="0"/>
              <a:t> er </a:t>
            </a:r>
            <a:r>
              <a:rPr lang="en-US" sz="1300" dirty="0" err="1"/>
              <a:t>alsnog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uit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komen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 </a:t>
            </a:r>
            <a:r>
              <a:rPr lang="en-US" sz="1300" dirty="0" err="1"/>
              <a:t>oplossing</a:t>
            </a:r>
            <a:r>
              <a:rPr lang="en-US" sz="1300" dirty="0"/>
              <a:t> </a:t>
            </a: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zowel</a:t>
            </a:r>
            <a:r>
              <a:rPr lang="en-US" sz="1300" dirty="0"/>
              <a:t> in de handouts </a:t>
            </a:r>
            <a:r>
              <a:rPr lang="en-US" sz="1300" dirty="0" err="1"/>
              <a:t>als</a:t>
            </a:r>
            <a:r>
              <a:rPr lang="en-US" sz="1300" dirty="0"/>
              <a:t> in de </a:t>
            </a:r>
            <a:r>
              <a:rPr lang="en-US" sz="1300" dirty="0" err="1"/>
              <a:t>github</a:t>
            </a:r>
            <a:r>
              <a:rPr lang="en-US" sz="1300" dirty="0"/>
              <a:t>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Heb je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vragen</a:t>
            </a:r>
            <a:r>
              <a:rPr lang="en-US" sz="1300" dirty="0"/>
              <a:t>, </a:t>
            </a:r>
            <a:r>
              <a:rPr lang="en-US" sz="1300" dirty="0" err="1"/>
              <a:t>stel</a:t>
            </a:r>
            <a:r>
              <a:rPr lang="en-US" sz="1300" dirty="0"/>
              <a:t> ze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ons</a:t>
            </a: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0EF31-9B7D-947F-C81B-AF64847D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91" y="2011194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Vnet</a:t>
            </a:r>
            <a:r>
              <a:rPr lang="en-US" sz="1300" dirty="0"/>
              <a:t>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subnets</a:t>
            </a:r>
          </a:p>
          <a:p>
            <a:endParaRPr lang="en-US" sz="1300" dirty="0"/>
          </a:p>
          <a:p>
            <a:r>
              <a:rPr lang="en-US" sz="1300" dirty="0" err="1"/>
              <a:t>Houdt</a:t>
            </a:r>
            <a:r>
              <a:rPr lang="en-US" sz="1300" dirty="0"/>
              <a:t> het </a:t>
            </a:r>
            <a:r>
              <a:rPr lang="en-US" sz="1300" dirty="0" err="1"/>
              <a:t>simpel</a:t>
            </a:r>
            <a:r>
              <a:rPr lang="en-US" sz="13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Geef</a:t>
            </a:r>
            <a:r>
              <a:rPr lang="en-US" sz="1300" dirty="0"/>
              <a:t> </a:t>
            </a:r>
            <a:r>
              <a:rPr lang="en-US" sz="1300" dirty="0" err="1"/>
              <a:t>alleen</a:t>
            </a:r>
            <a:r>
              <a:rPr lang="en-US" sz="1300" dirty="0"/>
              <a:t> de </a:t>
            </a:r>
            <a:r>
              <a:rPr lang="en-US" sz="1300" b="1" dirty="0"/>
              <a:t>location</a:t>
            </a:r>
            <a:r>
              <a:rPr lang="en-US" sz="1300" dirty="0"/>
              <a:t> (</a:t>
            </a:r>
            <a:r>
              <a:rPr lang="en-US" sz="1300" dirty="0" err="1"/>
              <a:t>bijv</a:t>
            </a:r>
            <a:r>
              <a:rPr lang="en-US" sz="1300" dirty="0"/>
              <a:t>. West Europe) mee </a:t>
            </a:r>
            <a:r>
              <a:rPr lang="en-US" sz="1300" dirty="0" err="1"/>
              <a:t>als</a:t>
            </a:r>
            <a:r>
              <a:rPr lang="en-US" sz="1300" dirty="0"/>
              <a:t>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nu </a:t>
            </a:r>
            <a:r>
              <a:rPr lang="en-US" sz="1300" dirty="0" err="1"/>
              <a:t>nog</a:t>
            </a:r>
            <a:r>
              <a:rPr lang="en-US" sz="1300" dirty="0"/>
              <a:t> even </a:t>
            </a:r>
            <a:r>
              <a:rPr lang="en-US" sz="1300" dirty="0" err="1"/>
              <a:t>geen</a:t>
            </a:r>
            <a:r>
              <a:rPr lang="en-US" sz="1300" dirty="0"/>
              <a:t> functions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nu </a:t>
            </a:r>
            <a:r>
              <a:rPr lang="en-US" sz="1300" dirty="0" err="1"/>
              <a:t>nog</a:t>
            </a:r>
            <a:r>
              <a:rPr lang="en-US" sz="1300" dirty="0"/>
              <a:t> even </a:t>
            </a:r>
            <a:r>
              <a:rPr lang="en-US" sz="1300" dirty="0" err="1"/>
              <a:t>geen</a:t>
            </a:r>
            <a:r>
              <a:rPr lang="en-US" sz="1300" dirty="0"/>
              <a:t> parameter file (*)</a:t>
            </a:r>
          </a:p>
          <a:p>
            <a:endParaRPr lang="en-US" sz="1300" dirty="0"/>
          </a:p>
          <a:p>
            <a:r>
              <a:rPr lang="en-US" sz="1300" dirty="0"/>
              <a:t>(*) </a:t>
            </a:r>
            <a:r>
              <a:rPr lang="en-US" sz="1300" dirty="0" err="1"/>
              <a:t>Dat</a:t>
            </a:r>
            <a:r>
              <a:rPr lang="en-US" sz="1300" dirty="0"/>
              <a:t> </a:t>
            </a:r>
            <a:r>
              <a:rPr lang="en-US" sz="1300" dirty="0" err="1"/>
              <a:t>komt</a:t>
            </a:r>
            <a:r>
              <a:rPr lang="en-US" sz="1300" dirty="0"/>
              <a:t> in </a:t>
            </a:r>
            <a:r>
              <a:rPr lang="en-US" sz="1300" dirty="0" err="1"/>
              <a:t>opdracht</a:t>
            </a:r>
            <a:r>
              <a:rPr lang="en-US" sz="1300" dirty="0"/>
              <a:t>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568EF-F61B-3319-BBE6-D8857A727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14" y="2277609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2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err="1"/>
              <a:t>Wijzig</a:t>
            </a:r>
            <a:r>
              <a:rPr lang="en-US" sz="1300" dirty="0"/>
              <a:t> je code: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Geef</a:t>
            </a:r>
            <a:r>
              <a:rPr lang="en-US" sz="1300" dirty="0"/>
              <a:t> </a:t>
            </a:r>
            <a:r>
              <a:rPr lang="en-US" sz="1300" dirty="0" err="1"/>
              <a:t>naast</a:t>
            </a:r>
            <a:r>
              <a:rPr lang="en-US" sz="1300" dirty="0"/>
              <a:t> de </a:t>
            </a:r>
            <a:r>
              <a:rPr lang="en-US" sz="1300" b="1" dirty="0"/>
              <a:t>location</a:t>
            </a:r>
            <a:r>
              <a:rPr lang="en-US" sz="1300" dirty="0"/>
              <a:t> (</a:t>
            </a:r>
            <a:r>
              <a:rPr lang="en-US" sz="1300" dirty="0" err="1"/>
              <a:t>bijv</a:t>
            </a:r>
            <a:r>
              <a:rPr lang="en-US" sz="1300" dirty="0"/>
              <a:t>. West Europe) </a:t>
            </a:r>
            <a:r>
              <a:rPr lang="en-US" sz="1300" dirty="0" err="1"/>
              <a:t>ook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de </a:t>
            </a:r>
            <a:r>
              <a:rPr lang="en-US" sz="1300" dirty="0" err="1"/>
              <a:t>eerder</a:t>
            </a:r>
            <a:r>
              <a:rPr lang="en-US" sz="1300" dirty="0"/>
              <a:t> </a:t>
            </a:r>
            <a:r>
              <a:rPr lang="en-US" sz="1300" dirty="0" err="1"/>
              <a:t>getoonde</a:t>
            </a:r>
            <a:r>
              <a:rPr lang="en-US" sz="1300" dirty="0"/>
              <a:t> function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een</a:t>
            </a:r>
            <a:r>
              <a:rPr lang="en-US" sz="1300" dirty="0"/>
              <a:t> parameter file (*)</a:t>
            </a:r>
          </a:p>
          <a:p>
            <a:endParaRPr lang="en-US" sz="1300" dirty="0"/>
          </a:p>
          <a:p>
            <a:r>
              <a:rPr lang="en-US" sz="1300" dirty="0"/>
              <a:t>(*) </a:t>
            </a: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ook</a:t>
            </a:r>
            <a:r>
              <a:rPr lang="en-US" sz="1300" dirty="0"/>
              <a:t> in de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ook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file in de </a:t>
            </a:r>
            <a:r>
              <a:rPr lang="en-US" sz="1300" dirty="0" err="1"/>
              <a:t>github</a:t>
            </a:r>
            <a:r>
              <a:rPr lang="en-US" sz="1300" dirty="0"/>
              <a:t>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568EF-F61B-3319-BBE6-D8857A727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14" y="2277609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2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EC2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de </a:t>
            </a:r>
            <a:r>
              <a:rPr lang="en-US" sz="1300" b="1" dirty="0"/>
              <a:t>EC2 key name </a:t>
            </a:r>
            <a:r>
              <a:rPr lang="en-US" sz="1300" dirty="0" err="1"/>
              <a:t>en</a:t>
            </a:r>
            <a:r>
              <a:rPr lang="en-US" sz="1300" dirty="0"/>
              <a:t> het </a:t>
            </a:r>
            <a:r>
              <a:rPr lang="en-US" sz="1300" b="1" dirty="0"/>
              <a:t>EC2 instance type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parameter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/>
              <a:t>t2.micro </a:t>
            </a:r>
            <a:r>
              <a:rPr lang="en-US" sz="1300" dirty="0" err="1"/>
              <a:t>als</a:t>
            </a:r>
            <a:r>
              <a:rPr lang="en-US" sz="1300" dirty="0"/>
              <a:t> default </a:t>
            </a:r>
            <a:r>
              <a:rPr lang="en-US" sz="1300" dirty="0" err="1"/>
              <a:t>voor</a:t>
            </a:r>
            <a:r>
              <a:rPr lang="en-US" sz="1300" dirty="0"/>
              <a:t> het instance type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 err="1"/>
              <a:t>WordpressUserName</a:t>
            </a:r>
            <a:r>
              <a:rPr lang="en-US" sz="1300" b="1" dirty="0"/>
              <a:t>, </a:t>
            </a:r>
            <a:r>
              <a:rPr lang="en-US" sz="1300" b="1" dirty="0" err="1"/>
              <a:t>WordPressPassword</a:t>
            </a:r>
            <a:r>
              <a:rPr lang="en-US" sz="1300" b="1" dirty="0"/>
              <a:t> </a:t>
            </a:r>
            <a:r>
              <a:rPr lang="en-US" sz="1300" b="1" dirty="0" err="1"/>
              <a:t>en</a:t>
            </a:r>
            <a:r>
              <a:rPr lang="en-US" sz="1300" b="1" dirty="0"/>
              <a:t> </a:t>
            </a:r>
            <a:r>
              <a:rPr lang="en-US" sz="1300" b="1" dirty="0" err="1"/>
              <a:t>WordPressEndpoint</a:t>
            </a:r>
            <a:r>
              <a:rPr lang="en-US" sz="1300" b="1" dirty="0"/>
              <a:t>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parameter, </a:t>
            </a:r>
            <a:r>
              <a:rPr lang="en-US" sz="1300" dirty="0" err="1"/>
              <a:t>zie</a:t>
            </a:r>
            <a:r>
              <a:rPr lang="en-US" sz="1300" dirty="0"/>
              <a:t>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volgende</a:t>
            </a:r>
            <a:r>
              <a:rPr lang="en-US" sz="1300" dirty="0"/>
              <a:t> slide.</a:t>
            </a:r>
          </a:p>
          <a:p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het </a:t>
            </a:r>
            <a:r>
              <a:rPr lang="en-US" sz="1300" b="1" dirty="0"/>
              <a:t>public IP </a:t>
            </a:r>
            <a:r>
              <a:rPr lang="en-US" sz="1300" dirty="0" err="1"/>
              <a:t>adres</a:t>
            </a:r>
            <a:r>
              <a:rPr lang="en-US" sz="1300" dirty="0"/>
              <a:t> </a:t>
            </a:r>
            <a:r>
              <a:rPr lang="en-US" sz="1300" dirty="0" err="1"/>
              <a:t>terug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output</a:t>
            </a:r>
          </a:p>
          <a:p>
            <a:endParaRPr lang="en-US" sz="1300" b="1" dirty="0"/>
          </a:p>
          <a:p>
            <a:r>
              <a:rPr lang="en-US" sz="1300" dirty="0"/>
              <a:t>Sta </a:t>
            </a:r>
            <a:r>
              <a:rPr lang="en-US" sz="1300" dirty="0" err="1"/>
              <a:t>zowel</a:t>
            </a:r>
            <a:r>
              <a:rPr lang="en-US" sz="1300" dirty="0"/>
              <a:t> </a:t>
            </a:r>
            <a:r>
              <a:rPr lang="en-US" sz="1300" dirty="0" err="1"/>
              <a:t>ssh</a:t>
            </a:r>
            <a:r>
              <a:rPr lang="en-US" sz="1300" dirty="0"/>
              <a:t> (</a:t>
            </a:r>
            <a:r>
              <a:rPr lang="en-US" sz="1300" dirty="0" err="1"/>
              <a:t>poort</a:t>
            </a:r>
            <a:r>
              <a:rPr lang="en-US" sz="1300" dirty="0"/>
              <a:t> 22) </a:t>
            </a:r>
            <a:r>
              <a:rPr lang="en-US" sz="1300" dirty="0" err="1"/>
              <a:t>als</a:t>
            </a:r>
            <a:r>
              <a:rPr lang="en-US" sz="1300" dirty="0"/>
              <a:t> http (</a:t>
            </a:r>
            <a:r>
              <a:rPr lang="en-US" sz="1300" dirty="0" err="1"/>
              <a:t>poort</a:t>
            </a:r>
            <a:r>
              <a:rPr lang="en-US" sz="1300" dirty="0"/>
              <a:t> 80) </a:t>
            </a:r>
            <a:r>
              <a:rPr lang="en-US" sz="1300" dirty="0" err="1"/>
              <a:t>verkeer</a:t>
            </a:r>
            <a:r>
              <a:rPr lang="en-US" sz="1300" dirty="0"/>
              <a:t> toe in de security group.</a:t>
            </a:r>
          </a:p>
          <a:p>
            <a:endParaRPr lang="en-US" sz="1300" dirty="0"/>
          </a:p>
          <a:p>
            <a:r>
              <a:rPr lang="en-US" sz="1300" dirty="0" err="1"/>
              <a:t>Gebruik</a:t>
            </a:r>
            <a:r>
              <a:rPr lang="en-US" sz="1300" dirty="0"/>
              <a:t> de parameters </a:t>
            </a:r>
            <a:r>
              <a:rPr lang="en-US" sz="1300" dirty="0" err="1"/>
              <a:t>en</a:t>
            </a:r>
            <a:r>
              <a:rPr lang="en-US" sz="1300" dirty="0"/>
              <a:t>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zoals</a:t>
            </a:r>
            <a:r>
              <a:rPr lang="en-US" sz="1300" dirty="0"/>
              <a:t> die in de handout </a:t>
            </a:r>
            <a:r>
              <a:rPr lang="en-US" sz="1300" dirty="0" err="1"/>
              <a:t>staat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80071-8F8C-8E49-9E46-EEF39DF7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680285"/>
            <a:ext cx="52768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in je eigen VPC)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3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Aurora MySQL Serverless database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Database Subnet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 (</a:t>
            </a:r>
            <a:r>
              <a:rPr lang="en-US" sz="1300" dirty="0" err="1"/>
              <a:t>zet</a:t>
            </a:r>
            <a:r>
              <a:rPr lang="en-US" sz="1300" dirty="0"/>
              <a:t> port 3306 open </a:t>
            </a:r>
            <a:r>
              <a:rPr lang="en-US" sz="1300" dirty="0" err="1"/>
              <a:t>voor</a:t>
            </a:r>
            <a:r>
              <a:rPr lang="en-US" sz="1300" dirty="0"/>
              <a:t> de IP range van je VPC)</a:t>
            </a:r>
          </a:p>
          <a:p>
            <a:endParaRPr lang="en-US" sz="1300" dirty="0"/>
          </a:p>
          <a:p>
            <a:r>
              <a:rPr lang="en-US" sz="1300" dirty="0"/>
              <a:t>Let op: je </a:t>
            </a:r>
            <a:r>
              <a:rPr lang="en-US" sz="1300" dirty="0" err="1"/>
              <a:t>kunt</a:t>
            </a:r>
            <a:r>
              <a:rPr lang="en-US" sz="1300" dirty="0"/>
              <a:t> </a:t>
            </a:r>
            <a:r>
              <a:rPr lang="en-US" sz="1300" dirty="0" err="1"/>
              <a:t>hier</a:t>
            </a:r>
            <a:r>
              <a:rPr lang="en-US" sz="1300" dirty="0"/>
              <a:t> direct </a:t>
            </a:r>
            <a:r>
              <a:rPr lang="en-US" sz="1300" dirty="0" err="1"/>
              <a:t>een</a:t>
            </a:r>
            <a:r>
              <a:rPr lang="en-US" sz="1300" dirty="0"/>
              <a:t> eigen database mee </a:t>
            </a:r>
            <a:r>
              <a:rPr lang="en-US" sz="1300" dirty="0" err="1"/>
              <a:t>aanmaken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het </a:t>
            </a:r>
            <a:r>
              <a:rPr lang="en-US" sz="1300" dirty="0" err="1"/>
              <a:t>aanmaken</a:t>
            </a:r>
            <a:r>
              <a:rPr lang="en-US" sz="1300" dirty="0"/>
              <a:t> van de Aurora database.</a:t>
            </a:r>
          </a:p>
          <a:p>
            <a:endParaRPr lang="en-US" sz="1300" dirty="0"/>
          </a:p>
          <a:p>
            <a:r>
              <a:rPr lang="en-US" sz="1300" dirty="0"/>
              <a:t>In de handout </a:t>
            </a:r>
            <a:r>
              <a:rPr lang="en-US" sz="1300" dirty="0" err="1"/>
              <a:t>staan</a:t>
            </a:r>
            <a:r>
              <a:rPr lang="en-US" sz="1300" dirty="0"/>
              <a:t> </a:t>
            </a:r>
            <a:r>
              <a:rPr lang="en-US" sz="1300" dirty="0" err="1"/>
              <a:t>nog</a:t>
            </a:r>
            <a:r>
              <a:rPr lang="en-US" sz="1300" dirty="0"/>
              <a:t> 2 bonus </a:t>
            </a:r>
            <a:r>
              <a:rPr lang="en-US" sz="1300" dirty="0" err="1"/>
              <a:t>opdrachten</a:t>
            </a:r>
            <a:r>
              <a:rPr lang="en-US" sz="1300" dirty="0"/>
              <a:t> om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kijken</a:t>
            </a:r>
            <a:r>
              <a:rPr lang="en-US" sz="1300" dirty="0"/>
              <a:t> </a:t>
            </a:r>
            <a:r>
              <a:rPr lang="en-US" sz="1300" dirty="0" err="1"/>
              <a:t>naar</a:t>
            </a:r>
            <a:r>
              <a:rPr lang="en-US" sz="1300" dirty="0"/>
              <a:t> Aurora Serverless databases: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AutoPause</a:t>
            </a:r>
            <a:r>
              <a:rPr lang="en-US" sz="1300" dirty="0"/>
              <a:t> in </a:t>
            </a:r>
            <a:r>
              <a:rPr lang="en-US" sz="1300" dirty="0" err="1"/>
              <a:t>werking</a:t>
            </a:r>
            <a:r>
              <a:rPr lang="en-US" sz="1300" dirty="0"/>
              <a:t> </a:t>
            </a:r>
            <a:r>
              <a:rPr lang="en-US" sz="1300" dirty="0" err="1"/>
              <a:t>treedt</a:t>
            </a:r>
            <a:r>
              <a:rPr lang="en-US" sz="1300" dirty="0"/>
              <a:t>, hoe lang </a:t>
            </a:r>
            <a:r>
              <a:rPr lang="en-US" sz="1300" dirty="0" err="1"/>
              <a:t>duurt</a:t>
            </a:r>
            <a:r>
              <a:rPr lang="en-US" sz="1300" dirty="0"/>
              <a:t> het </a:t>
            </a:r>
            <a:r>
              <a:rPr lang="en-US" sz="1300" dirty="0" err="1"/>
              <a:t>voordat</a:t>
            </a:r>
            <a:r>
              <a:rPr lang="en-US" sz="1300" dirty="0"/>
              <a:t> de database </a:t>
            </a:r>
            <a:r>
              <a:rPr lang="en-US" sz="1300" dirty="0" err="1"/>
              <a:t>weer</a:t>
            </a:r>
            <a:r>
              <a:rPr lang="en-US" sz="1300" dirty="0"/>
              <a:t> in </a:t>
            </a:r>
            <a:r>
              <a:rPr lang="en-US" sz="1300" dirty="0" err="1"/>
              <a:t>staat</a:t>
            </a:r>
            <a:r>
              <a:rPr lang="en-US" sz="1300" dirty="0"/>
              <a:t> is requests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handelen</a:t>
            </a:r>
            <a:r>
              <a:rPr lang="en-US" sz="13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Kun</a:t>
            </a:r>
            <a:r>
              <a:rPr lang="en-US" sz="1300" dirty="0"/>
              <a:t> je in de RDS monitoring </a:t>
            </a:r>
            <a:r>
              <a:rPr lang="en-US" sz="1300" dirty="0" err="1"/>
              <a:t>terugvinden</a:t>
            </a:r>
            <a:r>
              <a:rPr lang="en-US" sz="1300" dirty="0"/>
              <a:t> </a:t>
            </a:r>
            <a:r>
              <a:rPr lang="en-US" sz="1300" dirty="0" err="1"/>
              <a:t>waar</a:t>
            </a:r>
            <a:r>
              <a:rPr lang="en-US" sz="1300" dirty="0"/>
              <a:t> Aurora de </a:t>
            </a:r>
            <a:r>
              <a:rPr lang="en-US" sz="1300" dirty="0" err="1"/>
              <a:t>capaciteit</a:t>
            </a:r>
            <a:r>
              <a:rPr lang="en-US" sz="1300" dirty="0"/>
              <a:t> </a:t>
            </a:r>
            <a:r>
              <a:rPr lang="en-US" sz="1300" dirty="0" err="1"/>
              <a:t>aanpast</a:t>
            </a:r>
            <a:r>
              <a:rPr lang="en-US" sz="1300" dirty="0"/>
              <a:t>?</a:t>
            </a:r>
          </a:p>
          <a:p>
            <a:endParaRPr lang="en-US" sz="1300" dirty="0"/>
          </a:p>
          <a:p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Agenda</a:t>
            </a:r>
            <a:br>
              <a:rPr lang="en-GB" dirty="0"/>
            </a:br>
            <a:endParaRPr lang="en-GB" dirty="0"/>
          </a:p>
          <a:p>
            <a:pPr marL="342900" lvl="2" indent="-342900">
              <a:buAutoNum type="arabicParenR"/>
            </a:pPr>
            <a:r>
              <a:rPr lang="en-GB" dirty="0" err="1"/>
              <a:t>Presentatie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Wat </a:t>
            </a:r>
            <a:r>
              <a:rPr lang="en-GB" dirty="0" err="1"/>
              <a:t>zijn</a:t>
            </a:r>
            <a:r>
              <a:rPr lang="en-GB" dirty="0"/>
              <a:t> ARM Templates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  <a:p>
            <a:pPr lvl="2"/>
            <a:r>
              <a:rPr lang="en-GB" dirty="0"/>
              <a:t>      - </a:t>
            </a:r>
            <a:r>
              <a:rPr lang="en-GB" dirty="0" err="1"/>
              <a:t>Overzicht</a:t>
            </a:r>
            <a:r>
              <a:rPr lang="en-GB" dirty="0"/>
              <a:t> van de </a:t>
            </a:r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pak</a:t>
            </a:r>
            <a:r>
              <a:rPr lang="en-GB" dirty="0"/>
              <a:t> je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endParaRPr lang="en-GB" b="1" dirty="0"/>
          </a:p>
          <a:p>
            <a:pPr lvl="2"/>
            <a:r>
              <a:rPr lang="en-GB" dirty="0"/>
              <a:t>2)  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slag: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1: 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2: 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3: Deploy </a:t>
            </a:r>
            <a:r>
              <a:rPr lang="en-GB" dirty="0" err="1"/>
              <a:t>een</a:t>
            </a:r>
            <a:r>
              <a:rPr lang="en-GB" dirty="0"/>
              <a:t> database, </a:t>
            </a:r>
            <a:r>
              <a:rPr lang="en-GB" dirty="0" err="1"/>
              <a:t>wijzig</a:t>
            </a:r>
            <a:r>
              <a:rPr lang="en-GB" dirty="0"/>
              <a:t> je code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je eigen database </a:t>
            </a:r>
            <a:r>
              <a:rPr lang="en-GB" dirty="0" err="1"/>
              <a:t>wijst</a:t>
            </a:r>
            <a:endParaRPr lang="en-GB" dirty="0"/>
          </a:p>
          <a:p>
            <a:pPr lvl="2"/>
            <a:r>
              <a:rPr lang="en-GB" dirty="0"/>
              <a:t>      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Gebruik</a:t>
            </a:r>
            <a:r>
              <a:rPr lang="en-GB" dirty="0"/>
              <a:t> van metadata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cfn-init</a:t>
            </a:r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4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gevorderden</a:t>
            </a:r>
            <a:r>
              <a:rPr lang="en-US" sz="1300" dirty="0"/>
              <a:t>: </a:t>
            </a:r>
            <a:r>
              <a:rPr lang="en-US" sz="1300" dirty="0" err="1"/>
              <a:t>als</a:t>
            </a:r>
            <a:r>
              <a:rPr lang="en-US" sz="1300" dirty="0"/>
              <a:t> je </a:t>
            </a:r>
            <a:r>
              <a:rPr lang="en-US" sz="1300" dirty="0" err="1"/>
              <a:t>opdracht</a:t>
            </a:r>
            <a:r>
              <a:rPr lang="en-US" sz="1300" dirty="0"/>
              <a:t> 3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hebt</a:t>
            </a:r>
            <a:r>
              <a:rPr lang="en-US" sz="1300" dirty="0"/>
              <a:t>, pas dan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zodat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gemaakt</a:t>
            </a:r>
            <a:r>
              <a:rPr lang="en-US" sz="1300" dirty="0"/>
              <a:t> </a:t>
            </a:r>
            <a:r>
              <a:rPr lang="en-US" sz="1300" dirty="0" err="1"/>
              <a:t>wordt</a:t>
            </a:r>
            <a:r>
              <a:rPr lang="en-US" sz="1300" dirty="0"/>
              <a:t> van metadata </a:t>
            </a:r>
            <a:r>
              <a:rPr lang="en-US" sz="1300" dirty="0" err="1"/>
              <a:t>en</a:t>
            </a:r>
            <a:r>
              <a:rPr lang="en-US" sz="1300" dirty="0"/>
              <a:t> de tools </a:t>
            </a:r>
            <a:r>
              <a:rPr lang="en-US" sz="1300" dirty="0" err="1"/>
              <a:t>cfn-init</a:t>
            </a:r>
            <a:r>
              <a:rPr lang="en-US" sz="1300" dirty="0"/>
              <a:t>/</a:t>
            </a:r>
            <a:r>
              <a:rPr lang="en-US" sz="1300" dirty="0" err="1"/>
              <a:t>cfn</a:t>
            </a:r>
            <a:r>
              <a:rPr lang="en-US" sz="1300" dirty="0"/>
              <a:t>-signal.</a:t>
            </a:r>
          </a:p>
          <a:p>
            <a:endParaRPr lang="en-US" sz="1300" dirty="0"/>
          </a:p>
          <a:p>
            <a:r>
              <a:rPr lang="en-US" sz="1300" dirty="0" err="1"/>
              <a:t>Voordelen</a:t>
            </a:r>
            <a:r>
              <a:rPr lang="en-US" sz="13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Je </a:t>
            </a:r>
            <a:r>
              <a:rPr lang="en-US" sz="1300" dirty="0" err="1"/>
              <a:t>hebt</a:t>
            </a:r>
            <a:r>
              <a:rPr lang="en-US" sz="1300" dirty="0"/>
              <a:t> alle code, </a:t>
            </a:r>
            <a:r>
              <a:rPr lang="en-US" sz="1300" dirty="0" err="1"/>
              <a:t>ook</a:t>
            </a:r>
            <a:r>
              <a:rPr lang="en-US" sz="1300" dirty="0"/>
              <a:t> van </a:t>
            </a:r>
            <a:r>
              <a:rPr lang="en-US" sz="1300" dirty="0" err="1"/>
              <a:t>bestanden</a:t>
            </a:r>
            <a:r>
              <a:rPr lang="en-US" sz="1300" dirty="0"/>
              <a:t>, in </a:t>
            </a:r>
            <a:r>
              <a:rPr lang="en-US" sz="1300" dirty="0" err="1"/>
              <a:t>één</a:t>
            </a:r>
            <a:r>
              <a:rPr lang="en-US" sz="1300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CloudFormation </a:t>
            </a: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initialisatie</a:t>
            </a:r>
            <a:r>
              <a:rPr lang="en-US" sz="1300" dirty="0"/>
              <a:t> </a:t>
            </a:r>
            <a:r>
              <a:rPr lang="en-US" sz="1300" dirty="0" err="1"/>
              <a:t>klaar</a:t>
            </a:r>
            <a:r>
              <a:rPr lang="en-US" sz="1300" dirty="0"/>
              <a:t> is (je </a:t>
            </a:r>
            <a:r>
              <a:rPr lang="en-US" sz="1300" dirty="0" err="1"/>
              <a:t>hoeft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r>
              <a:rPr lang="en-US" sz="1300" dirty="0"/>
              <a:t> met tail –f in de </a:t>
            </a:r>
            <a:r>
              <a:rPr lang="en-US" sz="1300" dirty="0" err="1"/>
              <a:t>gaten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houden</a:t>
            </a:r>
            <a:r>
              <a:rPr lang="en-US" sz="1300" dirty="0"/>
              <a:t> of </a:t>
            </a:r>
            <a:r>
              <a:rPr lang="en-US" sz="1300" dirty="0" err="1"/>
              <a:t>een</a:t>
            </a:r>
            <a:r>
              <a:rPr lang="en-US" sz="1300" dirty="0"/>
              <a:t> server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gebruiken</a:t>
            </a:r>
            <a:r>
              <a:rPr lang="en-US" sz="1300" dirty="0"/>
              <a:t> is).</a:t>
            </a:r>
          </a:p>
          <a:p>
            <a:endParaRPr lang="en-US" sz="1300" dirty="0"/>
          </a:p>
          <a:p>
            <a:r>
              <a:rPr lang="en-US" sz="1300" dirty="0"/>
              <a:t>https://docs.aws.amazon.com/AWSCloudFormation/latest/UserGuide/aws-resource-init.html</a:t>
            </a:r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1 - demo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VPC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public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1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dit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dirty="0" err="1"/>
              <a:t>onderdeel</a:t>
            </a:r>
            <a:r>
              <a:rPr lang="en-US" sz="1300" dirty="0"/>
              <a:t> van de </a:t>
            </a:r>
            <a:r>
              <a:rPr lang="en-US" sz="1300" b="1" dirty="0"/>
              <a:t>name</a:t>
            </a:r>
            <a:r>
              <a:rPr lang="en-US" sz="1300" dirty="0"/>
              <a:t> </a:t>
            </a:r>
            <a:r>
              <a:rPr lang="en-US" sz="1300" b="1" dirty="0"/>
              <a:t>tag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alle resources (</a:t>
            </a:r>
            <a:r>
              <a:rPr lang="en-US" sz="1300" dirty="0" err="1"/>
              <a:t>bijv</a:t>
            </a:r>
            <a:r>
              <a:rPr lang="en-US" sz="1300" dirty="0"/>
              <a:t>: VPC-Frederique, </a:t>
            </a:r>
            <a:r>
              <a:rPr lang="en-US" sz="1300" dirty="0" err="1"/>
              <a:t>InternetGateway</a:t>
            </a:r>
            <a:r>
              <a:rPr lang="en-US" sz="1300" dirty="0"/>
              <a:t>-Frederique, </a:t>
            </a:r>
            <a:r>
              <a:rPr lang="en-US" sz="1300" dirty="0" err="1"/>
              <a:t>etc</a:t>
            </a:r>
            <a:r>
              <a:rPr lang="en-US" sz="1300" dirty="0"/>
              <a:t>).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890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Tot slot…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tot slot…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15B10-8C42-A4AF-61F6-0C42DC78B6AA}"/>
              </a:ext>
            </a:extLst>
          </p:cNvPr>
          <p:cNvSpPr txBox="1"/>
          <p:nvPr/>
        </p:nvSpPr>
        <p:spPr>
          <a:xfrm>
            <a:off x="1130461" y="2096340"/>
            <a:ext cx="9931078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Mocht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: clone de repository:</a:t>
            </a:r>
          </a:p>
          <a:p>
            <a:r>
              <a:rPr lang="en-US" dirty="0"/>
              <a:t>     git clone </a:t>
            </a:r>
            <a:r>
              <a:rPr lang="en-US" sz="1800" b="1" dirty="0">
                <a:solidFill>
                  <a:srgbClr val="E63232"/>
                </a:solidFill>
              </a:rPr>
              <a:t>https://github.com/FrederiqueRetsema/workshops2023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2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username,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endpoint </a:t>
            </a:r>
            <a:r>
              <a:rPr lang="en-US" dirty="0" err="1"/>
              <a:t>nodig</a:t>
            </a:r>
            <a:r>
              <a:rPr lang="en-US" dirty="0"/>
              <a:t>:</a:t>
            </a:r>
          </a:p>
          <a:p>
            <a:endParaRPr lang="en-US" dirty="0">
              <a:effectLst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WordpressUserName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WorkshopUser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WordpressPassword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WorkshopWachtwoord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NoEcho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WordpressEndpoint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'1.2.3.4'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BCE3C-2B8A-E24B-DEE3-1C9A2DB9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608" y="4201610"/>
            <a:ext cx="4106222" cy="23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zijn</a:t>
            </a:r>
            <a:r>
              <a:rPr lang="en-GB" dirty="0"/>
              <a:t> arm templates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399192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Azure: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browser: </a:t>
            </a:r>
            <a:r>
              <a:rPr lang="en-GB" dirty="0">
                <a:hlinkClick r:id="rId3"/>
              </a:rPr>
              <a:t>https://portal.azure.com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ad-hoc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bekijken</a:t>
            </a:r>
            <a:r>
              <a:rPr lang="en-GB" dirty="0"/>
              <a:t> of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regelen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moeilijk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traag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Command Line Interface of via PowerShell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minder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“</a:t>
            </a:r>
            <a:r>
              <a:rPr lang="en-GB" dirty="0" err="1"/>
              <a:t>idempodent</a:t>
            </a:r>
            <a:r>
              <a:rPr lang="en-GB" dirty="0"/>
              <a:t>” (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resource al is </a:t>
            </a:r>
            <a:r>
              <a:rPr lang="en-GB" dirty="0" err="1"/>
              <a:t>uitgerold</a:t>
            </a:r>
            <a:r>
              <a:rPr lang="en-GB" dirty="0"/>
              <a:t>, dan </a:t>
            </a:r>
            <a:r>
              <a:rPr lang="en-GB" dirty="0" err="1"/>
              <a:t>krijg</a:t>
            </a:r>
            <a:r>
              <a:rPr lang="en-GB" dirty="0"/>
              <a:t> je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foutmelding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zijn</a:t>
            </a:r>
            <a:r>
              <a:rPr lang="en-GB" dirty="0"/>
              <a:t> arm templates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Azure: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ARM Templates: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Idempotent</a:t>
            </a:r>
          </a:p>
          <a:p>
            <a:pPr lvl="2"/>
            <a:r>
              <a:rPr lang="en-GB" dirty="0"/>
              <a:t>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Biceps: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YAML</a:t>
            </a:r>
          </a:p>
          <a:p>
            <a:pPr lvl="2"/>
            <a:r>
              <a:rPr lang="en-GB" dirty="0"/>
              <a:t>     - …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…</a:t>
            </a:r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Structuur</a:t>
            </a:r>
            <a:br>
              <a:rPr lang="en-GB" dirty="0"/>
            </a:br>
            <a:endParaRPr lang="en-GB" dirty="0"/>
          </a:p>
          <a:p>
            <a:pPr lvl="2"/>
            <a:r>
              <a:rPr lang="en-GB" b="1" dirty="0"/>
              <a:t>0)   standard elements (</a:t>
            </a:r>
            <a:r>
              <a:rPr lang="en-GB" b="1" dirty="0" err="1"/>
              <a:t>bijv</a:t>
            </a:r>
            <a:r>
              <a:rPr lang="en-GB" b="1" dirty="0"/>
              <a:t>. $schema, </a:t>
            </a:r>
            <a:r>
              <a:rPr lang="en-GB" b="1" dirty="0" err="1"/>
              <a:t>contentVersion</a:t>
            </a:r>
            <a:r>
              <a:rPr lang="en-GB" b="1" dirty="0"/>
              <a:t>, </a:t>
            </a:r>
            <a:r>
              <a:rPr lang="en-GB" dirty="0" err="1"/>
              <a:t>apiProfile</a:t>
            </a:r>
            <a:r>
              <a:rPr lang="en-GB" b="1" dirty="0"/>
              <a:t>)</a:t>
            </a:r>
          </a:p>
          <a:p>
            <a:pPr marL="342900" lvl="2" indent="-342900">
              <a:buAutoNum type="arabicParenR"/>
            </a:pPr>
            <a:r>
              <a:rPr lang="en-GB" dirty="0"/>
              <a:t>parameters (</a:t>
            </a:r>
            <a:r>
              <a:rPr lang="en-GB" dirty="0" err="1"/>
              <a:t>bijv</a:t>
            </a:r>
            <a:r>
              <a:rPr lang="en-GB" dirty="0"/>
              <a:t>: naam van </a:t>
            </a:r>
            <a:r>
              <a:rPr lang="en-GB" dirty="0" err="1"/>
              <a:t>een</a:t>
            </a:r>
            <a:r>
              <a:rPr lang="en-GB" dirty="0"/>
              <a:t> EC2 Key)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variables (</a:t>
            </a:r>
            <a:r>
              <a:rPr lang="en-GB" dirty="0" err="1"/>
              <a:t>bijv</a:t>
            </a:r>
            <a:r>
              <a:rPr lang="en-GB" dirty="0"/>
              <a:t>: naam van de </a:t>
            </a:r>
            <a:r>
              <a:rPr lang="en-GB" dirty="0" err="1"/>
              <a:t>regio</a:t>
            </a:r>
            <a:r>
              <a:rPr lang="en-GB" dirty="0"/>
              <a:t> –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regel </a:t>
            </a:r>
            <a:r>
              <a:rPr lang="en-GB" dirty="0" err="1"/>
              <a:t>heeft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altijd</a:t>
            </a:r>
            <a:r>
              <a:rPr lang="en-GB" dirty="0"/>
              <a:t> in </a:t>
            </a:r>
            <a:r>
              <a:rPr lang="en-GB" dirty="0" err="1"/>
              <a:t>dezelfde</a:t>
            </a:r>
            <a:r>
              <a:rPr lang="en-GB" dirty="0"/>
              <a:t> </a:t>
            </a:r>
            <a:r>
              <a:rPr lang="en-GB" dirty="0" err="1"/>
              <a:t>regio</a:t>
            </a:r>
            <a:r>
              <a:rPr lang="en-GB" dirty="0"/>
              <a:t> </a:t>
            </a:r>
            <a:r>
              <a:rPr lang="en-GB" dirty="0" err="1"/>
              <a:t>uitrolt</a:t>
            </a:r>
            <a:r>
              <a:rPr lang="en-GB" dirty="0"/>
              <a:t>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functions: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afdwingen</a:t>
            </a:r>
            <a:r>
              <a:rPr lang="en-GB" dirty="0"/>
              <a:t> van </a:t>
            </a:r>
            <a:r>
              <a:rPr lang="en-GB" dirty="0" err="1"/>
              <a:t>naamgeving</a:t>
            </a:r>
            <a:r>
              <a:rPr lang="en-GB" dirty="0"/>
              <a:t> van resources)</a:t>
            </a:r>
          </a:p>
          <a:p>
            <a:pPr marL="342900" lvl="2" indent="-342900">
              <a:buAutoNum type="arabicParenR"/>
            </a:pPr>
            <a:r>
              <a:rPr lang="en-GB" b="1" dirty="0"/>
              <a:t>resources (</a:t>
            </a:r>
            <a:r>
              <a:rPr lang="en-GB" b="1" dirty="0" err="1"/>
              <a:t>alles</a:t>
            </a:r>
            <a:r>
              <a:rPr lang="en-GB" b="1" dirty="0"/>
              <a:t> wat je wilt </a:t>
            </a:r>
            <a:r>
              <a:rPr lang="en-GB" b="1" dirty="0" err="1"/>
              <a:t>uitrollen</a:t>
            </a:r>
            <a:r>
              <a:rPr lang="en-GB" b="1" dirty="0"/>
              <a:t>)</a:t>
            </a:r>
          </a:p>
          <a:p>
            <a:pPr marL="342900" lvl="2" indent="-342900">
              <a:buAutoNum type="arabicParenR"/>
            </a:pPr>
            <a:r>
              <a:rPr lang="en-GB" dirty="0"/>
              <a:t>outputs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aangemaakte</a:t>
            </a:r>
            <a:r>
              <a:rPr lang="en-GB" dirty="0"/>
              <a:t> IP </a:t>
            </a:r>
            <a:r>
              <a:rPr lang="en-GB" dirty="0" err="1"/>
              <a:t>adressen</a:t>
            </a:r>
            <a:r>
              <a:rPr lang="en-GB" dirty="0"/>
              <a:t>)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785343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basale</a:t>
            </a:r>
            <a:r>
              <a:rPr lang="en-GB" dirty="0"/>
              <a:t> ARM template</a:t>
            </a:r>
            <a:br>
              <a:rPr lang="en-GB" dirty="0"/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"$schema": "http://schema.management.azure.com/schemas/2015-01-01/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deploymentTemplate.json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contentVersion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"1.0.0.0",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"resources": [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"type":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Microsoft.Storage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storageAccounts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"2022-05-01",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"name": "frederiquesa20230101",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"location":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westeurope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"name": 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Standard_RAGRS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"kind": "StorageV2"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            </a:t>
            </a:r>
            <a:r>
              <a:rPr lang="en-GB" dirty="0" err="1"/>
              <a:t>Verwachting</a:t>
            </a:r>
            <a:r>
              <a:rPr lang="en-GB" dirty="0"/>
              <a:t>: in de </a:t>
            </a:r>
            <a:r>
              <a:rPr lang="en-GB" dirty="0" err="1"/>
              <a:t>toekomst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Biceps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.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785343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basale</a:t>
            </a:r>
            <a:r>
              <a:rPr lang="en-GB" dirty="0"/>
              <a:t> ARM template</a:t>
            </a:r>
            <a:br>
              <a:rPr lang="en-GB" dirty="0"/>
            </a:br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GB" dirty="0" err="1"/>
              <a:t>Vergelijk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template met wat je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Storage Account </a:t>
            </a:r>
            <a:r>
              <a:rPr lang="en-GB" dirty="0" err="1"/>
              <a:t>uitrolt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daar</a:t>
            </a:r>
            <a:r>
              <a:rPr lang="en-GB" dirty="0"/>
              <a:t> de ARM Template van </a:t>
            </a:r>
            <a:r>
              <a:rPr lang="en-GB" dirty="0" err="1"/>
              <a:t>opvraagt</a:t>
            </a:r>
            <a:r>
              <a:rPr lang="en-GB" dirty="0"/>
              <a:t>:</a:t>
            </a:r>
          </a:p>
          <a:p>
            <a:pPr marL="285750" lvl="2" indent="-285750">
              <a:buFontTx/>
              <a:buChar char="-"/>
            </a:pPr>
            <a:r>
              <a:rPr lang="en-GB" dirty="0" err="1"/>
              <a:t>Voordeel</a:t>
            </a:r>
            <a:r>
              <a:rPr lang="en-GB" dirty="0"/>
              <a:t>: je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er extra resources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aangemaakt</a:t>
            </a:r>
            <a:endParaRPr lang="en-GB" dirty="0"/>
          </a:p>
          <a:p>
            <a:pPr marL="285750" lvl="2" indent="-285750">
              <a:buFontTx/>
              <a:buChar char="-"/>
            </a:pPr>
            <a:r>
              <a:rPr lang="en-GB" dirty="0" err="1"/>
              <a:t>Nadeel</a:t>
            </a:r>
            <a:r>
              <a:rPr lang="en-GB" dirty="0"/>
              <a:t>: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vult</a:t>
            </a:r>
            <a:r>
              <a:rPr lang="en-GB" dirty="0"/>
              <a:t> alle parameters in van </a:t>
            </a:r>
            <a:r>
              <a:rPr lang="en-GB" dirty="0" err="1"/>
              <a:t>een</a:t>
            </a:r>
            <a:r>
              <a:rPr lang="en-GB" dirty="0"/>
              <a:t> resource, je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waslijst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parameters in je ARM Template, </a:t>
            </a:r>
            <a:r>
              <a:rPr lang="en-GB" dirty="0" err="1"/>
              <a:t>dit</a:t>
            </a:r>
            <a:r>
              <a:rPr lang="en-GB" dirty="0"/>
              <a:t> is amper </a:t>
            </a:r>
            <a:r>
              <a:rPr lang="en-GB" dirty="0" err="1"/>
              <a:t>leesbaar</a:t>
            </a:r>
            <a:r>
              <a:rPr lang="en-GB" dirty="0"/>
              <a:t>…</a:t>
            </a:r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marL="285750" lvl="2" indent="-285750">
              <a:buFontTx/>
              <a:buChar char="-"/>
            </a:pP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424" y="1064684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Parameters</a:t>
            </a:r>
            <a:br>
              <a:rPr lang="en-GB" dirty="0"/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"$schema": "http://schema.management.azure.com/schemas/2019-04-01/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deploymentTemplate.json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#",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contentVersion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"1.0.0.0",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"parameters": {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storageaccountName</a:t>
            </a: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"type": "string",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1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"frederiquesa20230101"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"resources": [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"type":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Microsoft.Storage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storageAccounts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"2022-05-01",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"name": 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"[parameters('</a:t>
            </a:r>
            <a:r>
              <a:rPr lang="en-US" sz="1100" b="1" dirty="0" err="1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storageaccountName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')]"</a:t>
            </a:r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"location":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westeurope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sku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"name":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Standard_RAGRS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"kind": "StorageV2"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  ]}</a:t>
            </a:r>
          </a:p>
          <a:p>
            <a:pPr lvl="2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424" y="1064684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Parameter file</a:t>
            </a:r>
          </a:p>
          <a:p>
            <a:pPr lvl="4"/>
            <a:endParaRPr lang="en-GB" dirty="0"/>
          </a:p>
          <a:p>
            <a:r>
              <a:rPr lang="en-GB" dirty="0" err="1"/>
              <a:t>Ziet</a:t>
            </a:r>
            <a:r>
              <a:rPr lang="en-GB" dirty="0"/>
              <a:t> er </a:t>
            </a:r>
            <a:r>
              <a:rPr lang="en-GB" dirty="0" err="1"/>
              <a:t>vrijwel</a:t>
            </a:r>
            <a:r>
              <a:rPr lang="en-GB" dirty="0"/>
              <a:t> net zo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template file, maar dan </a:t>
            </a:r>
            <a:r>
              <a:rPr lang="en-GB" dirty="0" err="1"/>
              <a:t>deploymentParameters.json</a:t>
            </a:r>
            <a:r>
              <a:rPr lang="en-GB" dirty="0"/>
              <a:t> </a:t>
            </a:r>
            <a:r>
              <a:rPr lang="en-GB" dirty="0" err="1"/>
              <a:t>ipv</a:t>
            </a:r>
            <a:r>
              <a:rPr lang="en-GB" dirty="0"/>
              <a:t> </a:t>
            </a:r>
            <a:r>
              <a:rPr lang="en-GB" dirty="0" err="1"/>
              <a:t>deploymentTemplate.json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"$schema": "https://schema.management.azure.com/schemas/2019-04-01/</a:t>
            </a:r>
            <a:r>
              <a:rPr lang="en-US" sz="11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deploymentParameters.json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#",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contentVersion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"1.0.0.0",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"parameters":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storageaccountName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"value": "frederiquesa20221112"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ARM template er </a:t>
            </a:r>
            <a:r>
              <a:rPr lang="en-GB" dirty="0" err="1"/>
              <a:t>uit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. Basis Template-set.pptx" id="{3826F221-23C1-4443-A27D-33F8D4B14C59}" vid="{2FD44CBA-C1E9-4A63-84B3-4F4D262739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03B765-B8F0-4298-B92A-1EB8E51E7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a74c57c6-afd1-46a5-a503-29300b13d321"/>
    <ds:schemaRef ds:uri="bd3a200e-a112-4432-b134-79c9e3991b8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3537</TotalTime>
  <Words>2080</Words>
  <Application>Microsoft Office PowerPoint</Application>
  <PresentationFormat>Widescreen</PresentationFormat>
  <Paragraphs>390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Consolas</vt:lpstr>
      <vt:lpstr>Courier New</vt:lpstr>
      <vt:lpstr>PlusJakartaSans</vt:lpstr>
      <vt:lpstr>Segoe UI Light</vt:lpstr>
      <vt:lpstr>CONCLUSION | TEMPLATE</vt:lpstr>
      <vt:lpstr>Title slide</vt:lpstr>
      <vt:lpstr>Agenda</vt:lpstr>
      <vt:lpstr>Wat zijn arm templates</vt:lpstr>
      <vt:lpstr>Wat zijn arm templates</vt:lpstr>
      <vt:lpstr>Hoe ziet een ARM template er uit</vt:lpstr>
      <vt:lpstr>Hoe ziet een ARM template er uit</vt:lpstr>
      <vt:lpstr>Hoe ziet een ARM template er uit</vt:lpstr>
      <vt:lpstr>Hoe ziet een ARM template er uit</vt:lpstr>
      <vt:lpstr>Hoe ziet een ARM template er uit</vt:lpstr>
      <vt:lpstr>Hoe ziet een ARM template er uit</vt:lpstr>
      <vt:lpstr>Hoe ziet een ARM template er uit</vt:lpstr>
      <vt:lpstr>Hoe ziet een ARM template er uit</vt:lpstr>
      <vt:lpstr>Hoe ziet een ARM template er uit</vt:lpstr>
      <vt:lpstr>Visual studio code extensions</vt:lpstr>
      <vt:lpstr>Opdrachten in deze workshop</vt:lpstr>
      <vt:lpstr>Opdrachten in deze workshop: Opdracht 1</vt:lpstr>
      <vt:lpstr>Opdrachten in deze workshop: Opdracht 2</vt:lpstr>
      <vt:lpstr>Opdrachten in deze workshop: Opdracht 2</vt:lpstr>
      <vt:lpstr>Opdrachten in deze workshop: Opdracht 3</vt:lpstr>
      <vt:lpstr>Opdrachten in deze workshop: Opdracht 4</vt:lpstr>
      <vt:lpstr>Opdrachten in deze workshop: Opdracht 1 - demo</vt:lpstr>
      <vt:lpstr>Opdrachten in deze workshop: tot slot…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Frederique Retsema</dc:creator>
  <cp:keywords/>
  <dc:description>Conclusion - versie 1 - juni 2017
Ontwerp: Humming
Template: Ton Persoon</dc:description>
  <cp:lastModifiedBy>Frederique Retsema</cp:lastModifiedBy>
  <cp:revision>85</cp:revision>
  <dcterms:created xsi:type="dcterms:W3CDTF">2022-11-02T07:31:24Z</dcterms:created>
  <dcterms:modified xsi:type="dcterms:W3CDTF">2022-11-12T16:55:44Z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SIP_Label_36148d1e-9119-4a03-b039-d8188704cf2a_Enabled">
    <vt:lpwstr>true</vt:lpwstr>
  </property>
  <property fmtid="{D5CDD505-2E9C-101B-9397-08002B2CF9AE}" pid="7" name="MSIP_Label_36148d1e-9119-4a03-b039-d8188704cf2a_SetDate">
    <vt:lpwstr>2022-11-12T16:55:44Z</vt:lpwstr>
  </property>
  <property fmtid="{D5CDD505-2E9C-101B-9397-08002B2CF9AE}" pid="8" name="MSIP_Label_36148d1e-9119-4a03-b039-d8188704cf2a_Method">
    <vt:lpwstr>Privileged</vt:lpwstr>
  </property>
  <property fmtid="{D5CDD505-2E9C-101B-9397-08002B2CF9AE}" pid="9" name="MSIP_Label_36148d1e-9119-4a03-b039-d8188704cf2a_Name">
    <vt:lpwstr>Global-Publiek</vt:lpwstr>
  </property>
  <property fmtid="{D5CDD505-2E9C-101B-9397-08002B2CF9AE}" pid="10" name="MSIP_Label_36148d1e-9119-4a03-b039-d8188704cf2a_SiteId">
    <vt:lpwstr>21429da9-e4ad-45f9-9a6f-cd126a64274b</vt:lpwstr>
  </property>
  <property fmtid="{D5CDD505-2E9C-101B-9397-08002B2CF9AE}" pid="11" name="MSIP_Label_36148d1e-9119-4a03-b039-d8188704cf2a_ActionId">
    <vt:lpwstr>e9864223-ae70-41fa-be40-8eb16cd12e39</vt:lpwstr>
  </property>
  <property fmtid="{D5CDD505-2E9C-101B-9397-08002B2CF9AE}" pid="12" name="MSIP_Label_36148d1e-9119-4a03-b039-d8188704cf2a_ContentBits">
    <vt:lpwstr>1</vt:lpwstr>
  </property>
</Properties>
</file>